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0" d="100"/>
          <a:sy n="90" d="100"/>
        </p:scale>
        <p:origin x="-87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0D829E-DEAF-2345-A524-91F54CC39239}" type="datetimeFigureOut">
              <a:rPr lang="en-US" smtClean="0"/>
              <a:pPr/>
              <a:t>12/7/12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8C3E3-F04F-A342-999B-5F095F1D432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0D829E-DEAF-2345-A524-91F54CC39239}" type="datetimeFigureOut">
              <a:rPr lang="en-US" smtClean="0"/>
              <a:pPr/>
              <a:t>12/7/12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8C3E3-F04F-A342-999B-5F095F1D43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0D829E-DEAF-2345-A524-91F54CC39239}" type="datetimeFigureOut">
              <a:rPr lang="en-US" smtClean="0"/>
              <a:pPr/>
              <a:t>12/7/12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8C3E3-F04F-A342-999B-5F095F1D43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0D829E-DEAF-2345-A524-91F54CC39239}" type="datetimeFigureOut">
              <a:rPr lang="en-US" smtClean="0"/>
              <a:pPr/>
              <a:t>12/7/12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8C3E3-F04F-A342-999B-5F095F1D43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0D829E-DEAF-2345-A524-91F54CC39239}" type="datetimeFigureOut">
              <a:rPr lang="en-US" smtClean="0"/>
              <a:pPr/>
              <a:t>12/7/12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8C3E3-F04F-A342-999B-5F095F1D432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0D829E-DEAF-2345-A524-91F54CC39239}" type="datetimeFigureOut">
              <a:rPr lang="en-US" smtClean="0"/>
              <a:pPr/>
              <a:t>12/7/12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8C3E3-F04F-A342-999B-5F095F1D43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0D829E-DEAF-2345-A524-91F54CC39239}" type="datetimeFigureOut">
              <a:rPr lang="en-US" smtClean="0"/>
              <a:pPr/>
              <a:t>12/7/12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8C3E3-F04F-A342-999B-5F095F1D43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0D829E-DEAF-2345-A524-91F54CC39239}" type="datetimeFigureOut">
              <a:rPr lang="en-US" smtClean="0"/>
              <a:pPr/>
              <a:t>12/7/12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F8C3E3-F04F-A342-999B-5F095F1D43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0D829E-DEAF-2345-A524-91F54CC39239}" type="datetimeFigureOut">
              <a:rPr lang="en-US" smtClean="0"/>
              <a:pPr/>
              <a:t>12/7/12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F8C3E3-F04F-A342-999B-5F095F1D43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0D829E-DEAF-2345-A524-91F54CC39239}" type="datetimeFigureOut">
              <a:rPr lang="en-US" smtClean="0"/>
              <a:pPr/>
              <a:t>12/7/12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8C3E3-F04F-A342-999B-5F095F1D43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0D829E-DEAF-2345-A524-91F54CC39239}" type="datetimeFigureOut">
              <a:rPr lang="en-US" smtClean="0"/>
              <a:pPr/>
              <a:t>12/7/12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8C3E3-F04F-A342-999B-5F095F1D432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D829E-DEAF-2345-A524-91F54CC39239}" type="datetimeFigureOut">
              <a:rPr lang="en-US" smtClean="0"/>
              <a:pPr/>
              <a:t>12/7/12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8C3E3-F04F-A342-999B-5F095F1D43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34979"/>
            <a:ext cx="7772400" cy="1194138"/>
          </a:xfrm>
        </p:spPr>
        <p:txBody>
          <a:bodyPr/>
          <a:lstStyle/>
          <a:p>
            <a:r>
              <a:rPr lang="en-US" dirty="0" smtClean="0"/>
              <a:t>Playing High Notes on the flute</a:t>
            </a:r>
            <a:endParaRPr lang="en-US" dirty="0"/>
          </a:p>
        </p:txBody>
      </p:sp>
      <p:sp>
        <p:nvSpPr>
          <p:cNvPr id="3" name="Subtitle 2"/>
          <p:cNvSpPr>
            <a:spLocks noGrp="1"/>
          </p:cNvSpPr>
          <p:nvPr>
            <p:ph type="subTitle" idx="1"/>
          </p:nvPr>
        </p:nvSpPr>
        <p:spPr>
          <a:xfrm>
            <a:off x="1371600" y="1829118"/>
            <a:ext cx="6400800" cy="3942548"/>
          </a:xfrm>
        </p:spPr>
        <p:txBody>
          <a:bodyPr>
            <a:normAutofit fontScale="92500" lnSpcReduction="20000"/>
          </a:bodyPr>
          <a:lstStyle/>
          <a:p>
            <a:endParaRPr lang="en-US" dirty="0" smtClean="0"/>
          </a:p>
          <a:p>
            <a:r>
              <a:rPr lang="en-US" b="1" dirty="0" smtClean="0">
                <a:solidFill>
                  <a:srgbClr val="FF0000"/>
                </a:solidFill>
              </a:rPr>
              <a:t>It’s NOT how hard you can blow</a:t>
            </a:r>
          </a:p>
          <a:p>
            <a:r>
              <a:rPr lang="en-US" dirty="0"/>
              <a:t>-  A lot of flutists equate playing high notes with blowing harder.  This leads to the notes either not sounding, squeaking, or falling down the octave.  Try blowing the air faster, but not necessarily harder. </a:t>
            </a:r>
            <a:r>
              <a:rPr lang="en-US" dirty="0" smtClean="0"/>
              <a:t>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halkboard"/>
              </a:rPr>
              <a:t>Embouchure</a:t>
            </a:r>
            <a:endParaRPr lang="en-US" dirty="0">
              <a:latin typeface="Chalkboard"/>
            </a:endParaRPr>
          </a:p>
        </p:txBody>
      </p:sp>
      <p:sp>
        <p:nvSpPr>
          <p:cNvPr id="3" name="Content Placeholder 2"/>
          <p:cNvSpPr>
            <a:spLocks noGrp="1"/>
          </p:cNvSpPr>
          <p:nvPr>
            <p:ph idx="1"/>
          </p:nvPr>
        </p:nvSpPr>
        <p:spPr/>
        <p:txBody>
          <a:bodyPr>
            <a:normAutofit/>
          </a:bodyPr>
          <a:lstStyle/>
          <a:p>
            <a:r>
              <a:rPr lang="en-US" sz="1800" dirty="0">
                <a:latin typeface="Chalkboard"/>
              </a:rPr>
              <a:t>- Try to push your embouchure out slightly, as if you're forming the vowel sound "</a:t>
            </a:r>
            <a:r>
              <a:rPr lang="en-US" sz="1800" dirty="0" err="1">
                <a:latin typeface="Chalkboard"/>
              </a:rPr>
              <a:t>ooo</a:t>
            </a:r>
            <a:r>
              <a:rPr lang="en-US" sz="1800" dirty="0">
                <a:latin typeface="Chalkboard"/>
              </a:rPr>
              <a:t>."  It's a very slight movement</a:t>
            </a:r>
            <a:r>
              <a:rPr lang="en-US" sz="1800" dirty="0" smtClean="0">
                <a:latin typeface="Chalkboard"/>
              </a:rPr>
              <a:t> </a:t>
            </a:r>
          </a:p>
          <a:p>
            <a:endParaRPr lang="en-US" sz="1800" dirty="0" smtClean="0">
              <a:latin typeface="Chalkboard"/>
            </a:endParaRPr>
          </a:p>
          <a:p>
            <a:r>
              <a:rPr lang="en-US" sz="1800" dirty="0">
                <a:latin typeface="Chalkboard"/>
              </a:rPr>
              <a:t>Make sure your airstream is as focused and compact as possible.  If it's too diffuse, it'll be too weak to make the high notes sound.  Try changing the size of the aperture you make - it's generally more of a slit than a round hole, so see if making it smaller/bigger makes a difference.</a:t>
            </a:r>
            <a:r>
              <a:rPr lang="en-US" sz="1800" dirty="0" smtClean="0">
                <a:latin typeface="Chalkboard"/>
              </a:rPr>
              <a:t> </a:t>
            </a:r>
          </a:p>
          <a:p>
            <a:endParaRPr lang="en-US" sz="1800" dirty="0" smtClean="0">
              <a:latin typeface="Chalkboard"/>
            </a:endParaRPr>
          </a:p>
          <a:p>
            <a:r>
              <a:rPr lang="en-US" sz="1800" dirty="0" smtClean="0">
                <a:latin typeface="Chalkboard"/>
              </a:rPr>
              <a:t>Also check to make sure that you're not covering the embouchure hole with your lip too much.  If the hole is covered too much, the sound is muffled and it's harder for upper notes to speak. (Roughly 1/3 will probably be covered, if you place the edge of the embouchure hole on the edge of your lip where the color starts.) </a:t>
            </a:r>
            <a:endParaRPr lang="en-US" sz="1800" dirty="0">
              <a:latin typeface="Chalkboar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Airstream</a:t>
            </a:r>
            <a:endParaRPr lang="en-US" dirty="0"/>
          </a:p>
        </p:txBody>
      </p:sp>
      <p:sp>
        <p:nvSpPr>
          <p:cNvPr id="3" name="Content Placeholder 2"/>
          <p:cNvSpPr>
            <a:spLocks noGrp="1"/>
          </p:cNvSpPr>
          <p:nvPr>
            <p:ph idx="1"/>
          </p:nvPr>
        </p:nvSpPr>
        <p:spPr/>
        <p:txBody>
          <a:bodyPr>
            <a:normAutofit/>
          </a:bodyPr>
          <a:lstStyle/>
          <a:p>
            <a:r>
              <a:rPr lang="en-US" sz="2800" dirty="0">
                <a:latin typeface="Chalkboard"/>
              </a:rPr>
              <a:t>Try angling the airstream up or down. </a:t>
            </a:r>
            <a:r>
              <a:rPr lang="en-US" sz="2800" dirty="0" smtClean="0">
                <a:latin typeface="Chalkboard"/>
              </a:rPr>
              <a:t> </a:t>
            </a:r>
          </a:p>
          <a:p>
            <a:endParaRPr lang="en-US" sz="2800" dirty="0" smtClean="0">
              <a:latin typeface="Chalkboard"/>
            </a:endParaRPr>
          </a:p>
          <a:p>
            <a:r>
              <a:rPr lang="en-US" sz="2800" dirty="0">
                <a:latin typeface="Chalkboard"/>
              </a:rPr>
              <a:t>Try blowing the air faster, but not necessarily harder.  </a:t>
            </a:r>
            <a:r>
              <a:rPr lang="en-US" sz="2800" dirty="0" smtClean="0">
                <a:latin typeface="Chalkboard"/>
              </a:rPr>
              <a:t> </a:t>
            </a:r>
            <a:endParaRPr lang="en-US" sz="2800" dirty="0">
              <a:latin typeface="Chalkboard"/>
            </a:endParaRPr>
          </a:p>
          <a:p>
            <a:endParaRPr lang="en-US" sz="2800" dirty="0" smtClean="0">
              <a:latin typeface="Chalkboard"/>
            </a:endParaRPr>
          </a:p>
          <a:p>
            <a:r>
              <a:rPr lang="en-US" sz="2800" dirty="0">
                <a:latin typeface="Chalkboard"/>
              </a:rPr>
              <a:t>- Make sure your airstream is as focused and compact as possible.  </a:t>
            </a:r>
            <a:r>
              <a:rPr lang="en-US" sz="2800" dirty="0" smtClean="0">
                <a:latin typeface="Chalkboard"/>
              </a:rPr>
              <a:t> </a:t>
            </a:r>
            <a:endParaRPr lang="en-US" sz="2800" dirty="0">
              <a:latin typeface="Chalkboar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practice</a:t>
            </a:r>
            <a:endParaRPr lang="en-US" dirty="0"/>
          </a:p>
        </p:txBody>
      </p:sp>
      <p:sp>
        <p:nvSpPr>
          <p:cNvPr id="3" name="Content Placeholder 2"/>
          <p:cNvSpPr>
            <a:spLocks noGrp="1"/>
          </p:cNvSpPr>
          <p:nvPr>
            <p:ph idx="1"/>
          </p:nvPr>
        </p:nvSpPr>
        <p:spPr/>
        <p:txBody>
          <a:bodyPr>
            <a:normAutofit fontScale="55000" lnSpcReduction="20000"/>
          </a:bodyPr>
          <a:lstStyle/>
          <a:p>
            <a:r>
              <a:rPr lang="en-US" dirty="0">
                <a:latin typeface="Chalkboard"/>
              </a:rPr>
              <a:t>- Use "neighbor notes" to train yourself to play high notes better.  </a:t>
            </a:r>
            <a:r>
              <a:rPr lang="en-US" dirty="0" smtClean="0">
                <a:latin typeface="Chalkboard"/>
              </a:rPr>
              <a:t> </a:t>
            </a:r>
          </a:p>
          <a:p>
            <a:endParaRPr lang="en-US" dirty="0" smtClean="0">
              <a:latin typeface="Chalkboard"/>
            </a:endParaRPr>
          </a:p>
          <a:p>
            <a:r>
              <a:rPr lang="en-US" dirty="0">
                <a:latin typeface="Chalkboard"/>
              </a:rPr>
              <a:t>- Check to be sure that you're using all the right fingerings for the high notes.  Since you haven't been playing too long yet, habits can creep in, and using correct fingerings for every note, even when it seems that you get the same note by just "</a:t>
            </a:r>
            <a:r>
              <a:rPr lang="en-US" dirty="0" err="1">
                <a:latin typeface="Chalkboard"/>
              </a:rPr>
              <a:t>overblowing</a:t>
            </a:r>
            <a:r>
              <a:rPr lang="en-US" dirty="0">
                <a:latin typeface="Chalkboard"/>
              </a:rPr>
              <a:t>" the second octave fingering, will help you sound the high notes</a:t>
            </a:r>
            <a:r>
              <a:rPr lang="en-US" dirty="0" smtClean="0">
                <a:latin typeface="Chalkboard"/>
              </a:rPr>
              <a:t>. </a:t>
            </a:r>
          </a:p>
          <a:p>
            <a:endParaRPr lang="en-US" dirty="0" smtClean="0">
              <a:latin typeface="Chalkboard"/>
            </a:endParaRPr>
          </a:p>
          <a:p>
            <a:r>
              <a:rPr lang="en-US" dirty="0" smtClean="0">
                <a:latin typeface="Chalkboard"/>
              </a:rPr>
              <a:t>- </a:t>
            </a:r>
            <a:r>
              <a:rPr lang="en-US" dirty="0">
                <a:latin typeface="Chalkboard"/>
              </a:rPr>
              <a:t>Try playing harmonics.  Harmonics are the natural overtones that occur when we finger low notes but </a:t>
            </a:r>
            <a:r>
              <a:rPr lang="en-US" dirty="0" err="1">
                <a:latin typeface="Chalkboard"/>
              </a:rPr>
              <a:t>overblow</a:t>
            </a:r>
            <a:r>
              <a:rPr lang="en-US" dirty="0">
                <a:latin typeface="Chalkboard"/>
              </a:rPr>
              <a:t>, so we get the octave and the notes above that.  For instance, if you finger a low D and </a:t>
            </a:r>
            <a:r>
              <a:rPr lang="en-US" dirty="0" err="1">
                <a:latin typeface="Chalkboard"/>
              </a:rPr>
              <a:t>overblow</a:t>
            </a:r>
            <a:r>
              <a:rPr lang="en-US" dirty="0">
                <a:latin typeface="Chalkboard"/>
              </a:rPr>
              <a:t>, the next note you'll get is the middle D, then the A above that, the D above that, then F# and finally the high A.  Practice slurring into these, taking as long as you want on each note to really get to the center of the sound.  </a:t>
            </a:r>
            <a:br>
              <a:rPr lang="en-US" dirty="0">
                <a:latin typeface="Chalkboard"/>
              </a:rPr>
            </a:br>
            <a:r>
              <a:rPr lang="en-US" dirty="0">
                <a:latin typeface="Chalkboard"/>
              </a:rPr>
              <a:t/>
            </a:r>
            <a:br>
              <a:rPr lang="en-US" dirty="0">
                <a:latin typeface="Chalkboard"/>
              </a:rPr>
            </a:br>
            <a:r>
              <a:rPr lang="en-US" dirty="0" smtClean="0">
                <a:latin typeface="Chalkboard"/>
              </a:rPr>
              <a:t/>
            </a:r>
            <a:br>
              <a:rPr lang="en-US" dirty="0" smtClean="0">
                <a:latin typeface="Chalkboard"/>
              </a:rPr>
            </a:br>
            <a:endParaRPr lang="en-US" dirty="0">
              <a:latin typeface="Chalkboar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a:t>
            </a:r>
            <a:r>
              <a:rPr lang="en-US" smtClean="0"/>
              <a:t>other thoughts?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TotalTime>
  <Words>454</Words>
  <Application>Microsoft Macintosh PowerPoint</Application>
  <PresentationFormat>On-screen Show (4:3)</PresentationFormat>
  <Paragraphs>23</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Office Theme</vt:lpstr>
      <vt:lpstr>Playing High Notes on the flute</vt:lpstr>
      <vt:lpstr>Embouchure</vt:lpstr>
      <vt:lpstr>Airstream</vt:lpstr>
      <vt:lpstr>Ways to practice</vt:lpstr>
      <vt:lpstr>Any other thoughts?</vt:lpstr>
    </vt:vector>
  </TitlesOfParts>
  <Company>Susquehanna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Playing High Notes on the flute</dc:title>
  <dc:creator>Gail Levinsky</dc:creator>
  <cp:lastModifiedBy>Amy Polderman</cp:lastModifiedBy>
  <cp:revision>2</cp:revision>
  <dcterms:created xsi:type="dcterms:W3CDTF">2012-12-07T17:55:01Z</dcterms:created>
  <dcterms:modified xsi:type="dcterms:W3CDTF">2012-12-07T17:55:11Z</dcterms:modified>
</cp:coreProperties>
</file>